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8"/>
  </p:notesMasterIdLst>
  <p:handoutMasterIdLst>
    <p:handoutMasterId r:id="rId39"/>
  </p:handoutMasterIdLst>
  <p:sldIdLst>
    <p:sldId id="459" r:id="rId4"/>
    <p:sldId id="460" r:id="rId5"/>
    <p:sldId id="461" r:id="rId6"/>
    <p:sldId id="450" r:id="rId7"/>
    <p:sldId id="452" r:id="rId8"/>
    <p:sldId id="453" r:id="rId9"/>
    <p:sldId id="462" r:id="rId10"/>
    <p:sldId id="444" r:id="rId11"/>
    <p:sldId id="445" r:id="rId12"/>
    <p:sldId id="446" r:id="rId13"/>
    <p:sldId id="449" r:id="rId14"/>
    <p:sldId id="463" r:id="rId15"/>
    <p:sldId id="480" r:id="rId16"/>
    <p:sldId id="468" r:id="rId17"/>
    <p:sldId id="489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8" r:id="rId28"/>
    <p:sldId id="479" r:id="rId29"/>
    <p:sldId id="481" r:id="rId30"/>
    <p:sldId id="490" r:id="rId31"/>
    <p:sldId id="482" r:id="rId32"/>
    <p:sldId id="491" r:id="rId33"/>
    <p:sldId id="484" r:id="rId34"/>
    <p:sldId id="483" r:id="rId35"/>
    <p:sldId id="485" r:id="rId36"/>
    <p:sldId id="26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359"/>
    <a:srgbClr val="FFF171"/>
    <a:srgbClr val="E26A52"/>
    <a:srgbClr val="0E2046"/>
    <a:srgbClr val="FFFFFF"/>
    <a:srgbClr val="6FCFF7"/>
    <a:srgbClr val="77A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615" autoAdjust="0"/>
  </p:normalViewPr>
  <p:slideViewPr>
    <p:cSldViewPr snapToGrid="0">
      <p:cViewPr varScale="1">
        <p:scale>
          <a:sx n="108" d="100"/>
          <a:sy n="108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12C7CF5-163B-D423-DB56-A772569026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 dirty="0">
                <a:ea typeface="나눔스퀘어_ac Light" panose="020B0600000101010101"/>
              </a:rPr>
              <a:t>목차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217631-2D7E-D621-BFF6-3E7D17204B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D20B3-BD70-48A0-995C-14529A1A5B26}" type="datetimeFigureOut">
              <a:rPr lang="ko-KR" altLang="en-US" smtClean="0">
                <a:ea typeface="나눔스퀘어_ac Light" panose="020B0600000101010101"/>
              </a:rPr>
              <a:t>2022-08-18</a:t>
            </a:fld>
            <a:endParaRPr lang="ko-KR" altLang="en-US" dirty="0">
              <a:ea typeface="나눔스퀘어_ac Light" panose="020B0600000101010101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B2259-3D49-74C8-0DBA-FDD313A32B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ea typeface="나눔스퀘어_ac Light" panose="020B0600000101010101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134D8D-8ACD-C3D4-1540-097B18FA3F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FDC75-F7FF-431F-B352-4D637FCED926}" type="slidenum">
              <a:rPr lang="ko-KR" altLang="en-US" smtClean="0">
                <a:ea typeface="나눔스퀘어_ac Light" panose="020B0600000101010101"/>
              </a:rPr>
              <a:t>‹#›</a:t>
            </a:fld>
            <a:endParaRPr lang="ko-KR" altLang="en-US" dirty="0"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334681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나눔스퀘어_ac Light" panose="020B0600000101010101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나눔스퀘어_ac Light" panose="020B0600000101010101"/>
              </a:defRPr>
            </a:lvl1pPr>
          </a:lstStyle>
          <a:p>
            <a:fld id="{AA55B0A9-FCDE-4B09-8A16-D15078383BD1}" type="datetimeFigureOut">
              <a:rPr lang="ko-KR" altLang="en-US" smtClean="0"/>
              <a:pPr/>
              <a:t>2022-08-18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나눔스퀘어_ac Light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나눔스퀘어_ac Light" panose="020B0600000101010101"/>
              </a:defRPr>
            </a:lvl1pPr>
          </a:lstStyle>
          <a:p>
            <a:fld id="{092CE538-7826-4A3A-80E7-D5B36CD750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555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나눔스퀘어_ac Light" panose="020B0600000101010101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나눔스퀘어_ac Light" panose="020B0600000101010101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나눔스퀘어_ac Light" panose="020B0600000101010101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나눔스퀘어_ac Light" panose="020B0600000101010101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나눔스퀘어_ac Light" panose="020B0600000101010101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CBC2D-0F00-6085-18C7-AED16C6D1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021499-F94E-E39F-0778-CF7150159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2EF1E-4486-8228-0614-AAF7354D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77673-5F07-B640-2600-E964297E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3C31A-AA1E-2EEB-AE80-0A1CD302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0649D-F892-2D09-55CE-A5A8B962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B42230-49BA-DBA7-C21E-EB2228193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DC323-91D9-D686-FE7D-4F4D80BB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A84F5-58BC-D9B7-597D-1A67B0AA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439C5-B6EA-F27B-D598-BA4F0D0F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4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2D32C9-DE55-6A3C-D29A-D12718162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597A20-060C-E634-43B7-F4F563A23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D0E60-0E38-48D2-15DA-49628E204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13049-BA9E-4DDE-A204-A13AEED9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74C22-E922-8C4E-59FD-B142F148F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38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412BF35-E425-4DDF-863E-7F3D9C0A55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2E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4E52FD-9134-47F5-AFA0-074A31DC3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D63346-0346-4CE5-8995-B7C6D9B30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6C21E-B93D-4790-A21B-0EEF7DB5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F4856-4DEA-4F34-B2FF-47A71805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B2CB6-9AD9-44D6-9F3C-D0978405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681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E676A-090F-4EA0-B480-F6D169C7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4FECA1-C67B-4E96-9994-8E019F9F7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9A4FD-14F5-4646-9BAC-4F858337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7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A3A91-AD47-4A10-A09D-6CE7FA725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D0602-56FE-44FF-BF40-04AB06AE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10AE7-641A-4664-ADA7-4878EEE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52178-D046-44D9-B71F-1942491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8369F-BE67-4C1F-B7E5-2C9B6CAE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838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0C5F8-99DE-4378-A1FE-30B001BF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5B231-2A3C-430D-98E2-055FF204F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5BFDE5-DD47-4100-B40D-974B5D4CC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A133D0-F0DC-425C-A966-0FDDEBCF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E7AF4-B614-4AE4-B7F2-A76234BF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1FE12-866F-42FF-93C2-CFEFF79E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9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A659C-264E-4627-9C57-14DD4183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0BAEE6-CB49-48BB-ABFA-BDB1E47B4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696AD6-9B03-4F0B-93F6-B40A2ED93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58FC1A-E4A7-48C5-9A00-C29EFA0E8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6CC2D4-FF80-4871-801C-45F8A078C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64E523-7D07-403F-8FED-F477A1DE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4DA185-7067-43F5-87B3-7D473D22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A9FEC4-8A99-4555-94D1-B51F9A4F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60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F89CB-DD2E-43BA-A2D9-B0E65DF3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8ACAB3-A959-4376-AE8E-1485D826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1EE4D0-0D31-4B2A-B732-14701673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E21969-DABB-4FB2-BC2D-AAB38AD8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834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FB873A-70FB-4EA5-8BCE-4A9957C74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1157BB-38F3-4195-8E48-48609B26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E269E3-19CD-4552-A3CD-4A276BD8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36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FF8F7-EBBC-4A92-BCF6-42F8E3D7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5A080-2029-4DE3-B9B3-00640356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AC1634-48D1-4197-A312-4BC381F6D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85F8B6-1E6B-40DC-8C10-6368E3A7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C7568C-E546-46EA-B7B7-FD2E1409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4DDB47-8FAA-4D54-B6BE-1AC5A743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5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519DF-29CF-2330-7DF8-1C771CBF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36D14-71A3-22AD-A5A6-02E59565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B5D597-5DF9-A36A-7CF5-E96B872A7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CBF06-F81E-5CBC-A75E-D44BFF3F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CB20E-650C-CD60-45E8-0397C937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293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AE21E-DF25-4C0C-A6B4-AAEF63B0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5126E0-997B-484D-9A5F-70540381C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6E098-EE23-41ED-A28A-EA163EF3B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DB571C-B2DC-4EEA-B39E-50CD0C39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1A1D1-579B-4E59-80CE-544BEFCE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9580E-19E3-4F27-8610-996CFBA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59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E6CFD-C5E0-4486-A33F-CF77CCC7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75B117-5FFF-4D58-8F43-50A3ED6B6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1EB7D-B617-472F-BCD8-048E6D97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9250BB-4090-45C4-9517-1914494A3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50EC7-B4CB-46CE-9256-12B75554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058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DA1964-CB15-4162-9301-B9EAD2B3C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94EF82-D6D9-4E9B-B7D4-D49B0A03A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7BF359-FBF6-4B2B-AD3A-F34F5A54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5F0E9-7409-49C1-839A-0775E09C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2A47A-7CE5-4564-8F89-22B9217D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CEBF-ECF5-41D5-A52B-69BF73873F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84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73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54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488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35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40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73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2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4608F-92D1-51AF-5CE6-F81F5679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1825A-1C80-DB56-C333-6C698D9E5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BF7ED-CDB0-EC93-593A-16A84013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C205D-D5D0-5F2C-D2F0-BA03CCB6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15E90-A203-8F6B-9C45-2D48AC4E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534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80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961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96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3AD44-B559-8332-5436-A865055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A31D5-3720-B476-2B37-747C1E0EE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0EA603-6001-C458-3BCA-782E1FD2D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C30F5A-8C64-EC7D-B707-3178931F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255CDF-CCD5-50D4-68FE-9E669F36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8FB8D-EFA9-4EBD-8469-BB449D73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80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9E38C-52F8-6E70-53FC-97EC9B6F3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E7315-E576-403D-20DF-23EAE6938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27B798-6104-A576-A68B-58158873B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5F950-0C9B-6957-9619-9F7FAF6D5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0B1069-DD85-DF0D-D82A-388B2CB36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7855A6-EC69-3F00-5A56-CE4A57AA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C8CDB4-4231-47F6-A57F-2FB033E0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79F352-694F-779C-C4DD-D544AC9E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01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E3606-A0C3-F2F2-0195-C2F66110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C33ABB-F23A-6A9E-86B3-88EEDD1F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15CE35-6F49-F3A4-1484-C3E31559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DED183-E55E-46CB-EF54-23DD2534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59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B3FA3A-EC2B-C4FD-B13F-E2680800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9041F0-5772-0AF5-E040-526BAE3EE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79C2FF-DC12-A3AB-A4F5-84A7D16B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8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B2966-C008-A2D9-9D47-B51D2027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675E2-7753-226D-7A29-21492C0A6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BF951-4D91-5069-ABBF-BCB6154A7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AC4EF-7FA9-6853-685D-BED9F1060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075A7-6280-6FE8-912B-E7B8605E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5AF1F2-6C9A-BCD2-CC1C-99EEE590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14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2FEF-02C1-2766-1C6E-790F2A8F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796DDB-5538-92CD-5078-067F0AE77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447904-0052-1466-2186-929BE90C4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9C03AD-CB61-C403-0267-4D06D93F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31C52-1AFB-C652-E57B-95D8DBDEF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15A4CF-B4D3-7243-C4B8-47499F90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45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7E5B37-6B5A-5634-E19E-B4F9EDFD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50E94-848D-36F3-402F-1D496304C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E5C46-C742-929E-2288-5CA93E14F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스퀘어_ac Light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8A1DBA-76D7-3A3C-3F72-FAAC367D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스퀘어_ac Light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B21EFD-378D-D478-6190-B13D14A28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_ac Light" panose="020B0600000101010101"/>
              </a:defRPr>
            </a:lvl1pPr>
          </a:lstStyle>
          <a:p>
            <a:fld id="{20F6AE50-98E2-4773-857A-0A85EEE6AC4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73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스퀘어_ac Light" panose="020B0600000101010101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스퀘어_ac Light" panose="020B0600000101010101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스퀘어_ac Light" panose="020B0600000101010101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스퀘어_ac Light" panose="020B0600000101010101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_ac Light" panose="020B0600000101010101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_ac Light" panose="020B0600000101010101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54A760-288C-483B-B40D-21DE1D75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5" y="252637"/>
            <a:ext cx="11777930" cy="603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6FE46C-7A3D-4E2D-920C-DF6CFAD7F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931653"/>
            <a:ext cx="11192774" cy="5443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4B4A0-0C88-49AA-9ED8-A87B62BC0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9340" y="6436805"/>
            <a:ext cx="2743200" cy="2846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fld id="{839DCEBF-ECF5-41D5-A52B-69BF73873FB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92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marL="180975" indent="0"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1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B58042-4FBC-D358-FF31-4256DAA14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70000"/>
                    </a14:imgEffect>
                    <a14:imgEffect>
                      <a14:brightnessContrast bright="1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250" b="1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65E2E5-7027-E15B-596D-63A694C30657}"/>
              </a:ext>
            </a:extLst>
          </p:cNvPr>
          <p:cNvSpPr/>
          <p:nvPr/>
        </p:nvSpPr>
        <p:spPr>
          <a:xfrm>
            <a:off x="0" y="9053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1BEAE-5C93-C851-228E-AF63848F43EF}"/>
              </a:ext>
            </a:extLst>
          </p:cNvPr>
          <p:cNvSpPr txBox="1"/>
          <p:nvPr/>
        </p:nvSpPr>
        <p:spPr>
          <a:xfrm>
            <a:off x="899694" y="1654423"/>
            <a:ext cx="10138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오픈소스</a:t>
            </a:r>
            <a:r>
              <a:rPr lang="en-US" altLang="ko-KR" sz="36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(Open Source)</a:t>
            </a:r>
            <a:r>
              <a:rPr lang="ko-KR" altLang="en-US" sz="36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활용한 교내 </a:t>
            </a:r>
            <a:r>
              <a:rPr lang="en-US" altLang="ko-KR" sz="36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(PNU) </a:t>
            </a:r>
            <a:r>
              <a:rPr lang="en-US" altLang="ko-KR" sz="3600" b="1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LoRaWAN</a:t>
            </a:r>
            <a:r>
              <a:rPr lang="en-US" altLang="ko-KR" sz="36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네트워크 망 구축 및 운용</a:t>
            </a:r>
            <a:endParaRPr lang="en-US" altLang="ko-KR" sz="3600" b="1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중간 발표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838D83F-F215-D0E4-91C9-790A81C8DF9D}"/>
              </a:ext>
            </a:extLst>
          </p:cNvPr>
          <p:cNvSpPr txBox="1">
            <a:spLocks/>
          </p:cNvSpPr>
          <p:nvPr/>
        </p:nvSpPr>
        <p:spPr>
          <a:xfrm>
            <a:off x="2623457" y="4517571"/>
            <a:ext cx="7445829" cy="1103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부산대학교 정보컴퓨터공학부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DDC63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201624481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박윤형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201624517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DC63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오세영</a:t>
            </a: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EB61B6D-52CB-0512-3F7E-4C5651B1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70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CC1476-27C7-02E8-DA32-49FFC1D64201}"/>
              </a:ext>
            </a:extLst>
          </p:cNvPr>
          <p:cNvSpPr/>
          <p:nvPr/>
        </p:nvSpPr>
        <p:spPr>
          <a:xfrm>
            <a:off x="887042" y="1357160"/>
            <a:ext cx="6980107" cy="1376905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AF0F71EC-A7A2-5EBB-08A4-1D089CF0D2F4}"/>
              </a:ext>
            </a:extLst>
          </p:cNvPr>
          <p:cNvSpPr txBox="1">
            <a:spLocks/>
          </p:cNvSpPr>
          <p:nvPr/>
        </p:nvSpPr>
        <p:spPr>
          <a:xfrm>
            <a:off x="967647" y="1442269"/>
            <a:ext cx="10225490" cy="131324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LoRa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 모듈 위에 구현된 통신 프로토콜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단말장치에 사용가능한 세가지의 동작모드 클래스를 정의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LoRa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가 제공하지 않는 보안 기능을 제공해줌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.</a:t>
            </a: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0AAF6A7F-9A44-1058-4022-5F3401531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47" y="3094651"/>
            <a:ext cx="4371975" cy="2657475"/>
          </a:xfrm>
          <a:prstGeom prst="rect">
            <a:avLst/>
          </a:prstGeom>
        </p:spPr>
      </p:pic>
      <p:sp>
        <p:nvSpPr>
          <p:cNvPr id="14" name="오른쪽 대괄호 13">
            <a:extLst>
              <a:ext uri="{FF2B5EF4-FFF2-40B4-BE49-F238E27FC236}">
                <a16:creationId xmlns:a16="http://schemas.microsoft.com/office/drawing/2014/main" id="{7A84265E-C0B0-95A5-7BEB-70E4218C0001}"/>
              </a:ext>
            </a:extLst>
          </p:cNvPr>
          <p:cNvSpPr/>
          <p:nvPr/>
        </p:nvSpPr>
        <p:spPr>
          <a:xfrm>
            <a:off x="5361390" y="3561384"/>
            <a:ext cx="196966" cy="935831"/>
          </a:xfrm>
          <a:prstGeom prst="rightBracke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7012BC9-2CF9-27C8-37A6-EA5B67064E5D}"/>
              </a:ext>
            </a:extLst>
          </p:cNvPr>
          <p:cNvSpPr/>
          <p:nvPr/>
        </p:nvSpPr>
        <p:spPr>
          <a:xfrm>
            <a:off x="5558356" y="3818139"/>
            <a:ext cx="533401" cy="3771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086ABE5C-F7BE-4D73-4FF0-A3BC5D4D267F}"/>
              </a:ext>
            </a:extLst>
          </p:cNvPr>
          <p:cNvSpPr txBox="1">
            <a:spLocks/>
          </p:cNvSpPr>
          <p:nvPr/>
        </p:nvSpPr>
        <p:spPr>
          <a:xfrm>
            <a:off x="6091757" y="3828387"/>
            <a:ext cx="1775392" cy="50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MAC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 계층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94C0F08B-633A-5AEC-D7E2-3144642AA8B3}"/>
              </a:ext>
            </a:extLst>
          </p:cNvPr>
          <p:cNvSpPr txBox="1"/>
          <p:nvPr/>
        </p:nvSpPr>
        <p:spPr>
          <a:xfrm>
            <a:off x="1884722" y="5752126"/>
            <a:ext cx="299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LoRa PHY and MAC layer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DA8FF42-E912-4E5F-9523-537CC7AAB427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LoRaWAN?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B32D64-838A-D5D1-8D1C-5460DF389F1A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1015">
            <a:extLst>
              <a:ext uri="{FF2B5EF4-FFF2-40B4-BE49-F238E27FC236}">
                <a16:creationId xmlns:a16="http://schemas.microsoft.com/office/drawing/2014/main" id="{DA472E8D-FFC2-7543-C87C-E814E7ED12F5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7" name="Object 46">
              <a:extLst>
                <a:ext uri="{FF2B5EF4-FFF2-40B4-BE49-F238E27FC236}">
                  <a16:creationId xmlns:a16="http://schemas.microsoft.com/office/drawing/2014/main" id="{9FA71AD0-DB8D-DDDF-4E56-24746DEB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554CDAF2-7E45-3B65-10AE-B0DA7216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9" name="Object 49">
            <a:extLst>
              <a:ext uri="{FF2B5EF4-FFF2-40B4-BE49-F238E27FC236}">
                <a16:creationId xmlns:a16="http://schemas.microsoft.com/office/drawing/2014/main" id="{16C67828-7B62-B37A-58FB-C5680E4E9393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067" b="1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LoRaWAN</a:t>
            </a:r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이란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3221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BFE0B7-A45C-EB20-8289-910B964C6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26" y="1689782"/>
            <a:ext cx="8065096" cy="3942536"/>
          </a:xfrm>
          <a:prstGeom prst="rect">
            <a:avLst/>
          </a:prstGeom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393C1266-BC4B-4123-8B38-BD9AF86B2979}"/>
              </a:ext>
            </a:extLst>
          </p:cNvPr>
          <p:cNvSpPr txBox="1"/>
          <p:nvPr/>
        </p:nvSpPr>
        <p:spPr>
          <a:xfrm>
            <a:off x="4320389" y="5817434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LoRaWAN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network architecture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Two-Layer Security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067" b="1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LoRaWAN</a:t>
            </a:r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이란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161741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D93E9E2A-B772-0CF9-27D4-BDE9CF6B792A}"/>
              </a:ext>
            </a:extLst>
          </p:cNvPr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115CC931-3182-16DE-8EF3-DA19E8D55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138D67-B1FF-19D3-EC8E-B9CB71C14825}"/>
              </a:ext>
            </a:extLst>
          </p:cNvPr>
          <p:cNvCxnSpPr>
            <a:cxnSpLocks/>
          </p:cNvCxnSpPr>
          <p:nvPr/>
        </p:nvCxnSpPr>
        <p:spPr>
          <a:xfrm>
            <a:off x="6878197" y="3043070"/>
            <a:ext cx="7550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0552C7-3E17-7151-2991-BC3831A7AA20}"/>
              </a:ext>
            </a:extLst>
          </p:cNvPr>
          <p:cNvSpPr txBox="1"/>
          <p:nvPr/>
        </p:nvSpPr>
        <p:spPr>
          <a:xfrm>
            <a:off x="5313802" y="2812238"/>
            <a:ext cx="15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4BA75A-E5BF-988A-1116-EAA9CFFCB234}"/>
              </a:ext>
            </a:extLst>
          </p:cNvPr>
          <p:cNvCxnSpPr>
            <a:cxnSpLocks/>
          </p:cNvCxnSpPr>
          <p:nvPr/>
        </p:nvCxnSpPr>
        <p:spPr>
          <a:xfrm>
            <a:off x="4556097" y="3043070"/>
            <a:ext cx="7577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972C5C-7198-1F46-B323-404102C475B6}"/>
              </a:ext>
            </a:extLst>
          </p:cNvPr>
          <p:cNvSpPr txBox="1"/>
          <p:nvPr/>
        </p:nvSpPr>
        <p:spPr>
          <a:xfrm>
            <a:off x="3397929" y="3199377"/>
            <a:ext cx="539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설계 및 구현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597E8DB5-56DF-5F8C-177E-DC57CFBE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31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데이터 흐름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270CE-F5F1-967E-99BE-2F56E3A1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30919"/>
            <a:ext cx="9075013" cy="3866679"/>
          </a:xfrm>
          <a:prstGeom prst="rect">
            <a:avLst/>
          </a:prstGeom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E83DAA99-A0EE-9C8C-870B-3FAA62CD19FE}"/>
              </a:ext>
            </a:extLst>
          </p:cNvPr>
          <p:cNvSpPr txBox="1"/>
          <p:nvPr/>
        </p:nvSpPr>
        <p:spPr>
          <a:xfrm>
            <a:off x="5061249" y="5503404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 전체 구상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45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End node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270CE-F5F1-967E-99BE-2F56E3A1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30919"/>
            <a:ext cx="9075013" cy="38666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9AAED-6929-8953-BD59-1E41A77474D3}"/>
              </a:ext>
            </a:extLst>
          </p:cNvPr>
          <p:cNvSpPr/>
          <p:nvPr/>
        </p:nvSpPr>
        <p:spPr>
          <a:xfrm>
            <a:off x="1120958" y="1630919"/>
            <a:ext cx="1050741" cy="2350531"/>
          </a:xfrm>
          <a:prstGeom prst="rect">
            <a:avLst/>
          </a:prstGeom>
          <a:solidFill>
            <a:srgbClr val="E26A52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4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End node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F7187C-1B66-987F-60F1-CF4B43EE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1569966"/>
            <a:ext cx="4526808" cy="3211513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0448034-EE4B-A44F-7697-B89FB08E93BB}"/>
              </a:ext>
            </a:extLst>
          </p:cNvPr>
          <p:cNvSpPr txBox="1">
            <a:spLocks/>
          </p:cNvSpPr>
          <p:nvPr/>
        </p:nvSpPr>
        <p:spPr>
          <a:xfrm>
            <a:off x="5664221" y="2113487"/>
            <a:ext cx="5448301" cy="239552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- End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node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 보드로 </a:t>
            </a: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B-L072Z-LRWAN1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을 사용</a:t>
            </a:r>
            <a:endParaRPr lang="en-US" altLang="ko-KR" sz="20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- 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초음파 센서를 연결</a:t>
            </a:r>
            <a:endParaRPr lang="en-US" altLang="ko-KR" sz="20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0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- 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주기적으로 측정된 값을 </a:t>
            </a: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gateway</a:t>
            </a: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로 보낸다</a:t>
            </a: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  <a:cs typeface="+mn-cs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2684F93-161E-4FB4-5C31-CED754AC4309}"/>
              </a:ext>
            </a:extLst>
          </p:cNvPr>
          <p:cNvSpPr txBox="1"/>
          <p:nvPr/>
        </p:nvSpPr>
        <p:spPr>
          <a:xfrm>
            <a:off x="1725467" y="4879018"/>
            <a:ext cx="1816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end </a:t>
            </a:r>
            <a:r>
              <a:rPr lang="en-US" altLang="ko-KR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node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구성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4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End node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E8312F-8A6E-95C3-6519-8235DC576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76" y="1417546"/>
            <a:ext cx="3079749" cy="4106332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B11B9BA1-B5FE-615A-BB8F-EF494DFEFBCB}"/>
              </a:ext>
            </a:extLst>
          </p:cNvPr>
          <p:cNvSpPr txBox="1"/>
          <p:nvPr/>
        </p:nvSpPr>
        <p:spPr>
          <a:xfrm>
            <a:off x="4810788" y="5614490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End node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센서 연결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026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End node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24BA69-D71E-CC6D-31E4-D6996AB98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6" y="2160762"/>
            <a:ext cx="4995460" cy="2112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07F40D1-A076-579E-0C94-096FC3B96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67" y="1997422"/>
            <a:ext cx="4734048" cy="2768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5ED35EB4-1729-8D0B-9AF7-18D6886CA114}"/>
              </a:ext>
            </a:extLst>
          </p:cNvPr>
          <p:cNvSpPr txBox="1"/>
          <p:nvPr/>
        </p:nvSpPr>
        <p:spPr>
          <a:xfrm>
            <a:off x="1715422" y="4390250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HC-SR04 timing diagram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34D3A6E4-3D08-2D4D-9C23-06FDC83D5D47}"/>
              </a:ext>
            </a:extLst>
          </p:cNvPr>
          <p:cNvSpPr txBox="1"/>
          <p:nvPr/>
        </p:nvSpPr>
        <p:spPr>
          <a:xfrm>
            <a:off x="6843953" y="4875372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초음파센서 사용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310CD5-7CFE-A591-1F81-2AB05B9D5C36}"/>
              </a:ext>
            </a:extLst>
          </p:cNvPr>
          <p:cNvSpPr/>
          <p:nvPr/>
        </p:nvSpPr>
        <p:spPr>
          <a:xfrm>
            <a:off x="5612067" y="2493836"/>
            <a:ext cx="4734048" cy="418141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902798-11BC-9467-ECF2-E99F096332DE}"/>
              </a:ext>
            </a:extLst>
          </p:cNvPr>
          <p:cNvSpPr/>
          <p:nvPr/>
        </p:nvSpPr>
        <p:spPr>
          <a:xfrm>
            <a:off x="5606295" y="3163229"/>
            <a:ext cx="4734048" cy="789070"/>
          </a:xfrm>
          <a:prstGeom prst="rect">
            <a:avLst/>
          </a:prstGeom>
          <a:solidFill>
            <a:schemeClr val="accent1">
              <a:lumMod val="40000"/>
              <a:lumOff val="6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FA40378-EC19-7AAA-4464-0E430DADE855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0346115" y="2701865"/>
            <a:ext cx="560010" cy="1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5981E-B496-365C-E0EB-43AE3347ED65}"/>
              </a:ext>
            </a:extLst>
          </p:cNvPr>
          <p:cNvSpPr txBox="1"/>
          <p:nvPr/>
        </p:nvSpPr>
        <p:spPr>
          <a:xfrm>
            <a:off x="10953750" y="2440215"/>
            <a:ext cx="1098790" cy="52329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10</a:t>
            </a:r>
            <a:r>
              <a:rPr kumimoji="0" lang="el-G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s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동안 </a:t>
            </a:r>
            <a:r>
              <a:rPr lang="en-US" altLang="ko-KR" sz="11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trigger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5BAB45-50EF-B174-1258-C4B9CE8BBE9A}"/>
              </a:ext>
            </a:extLst>
          </p:cNvPr>
          <p:cNvCxnSpPr>
            <a:cxnSpLocks/>
          </p:cNvCxnSpPr>
          <p:nvPr/>
        </p:nvCxnSpPr>
        <p:spPr>
          <a:xfrm flipV="1">
            <a:off x="10336252" y="3547626"/>
            <a:ext cx="560010" cy="1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176C7B-4371-F944-362D-A3965937C555}"/>
              </a:ext>
            </a:extLst>
          </p:cNvPr>
          <p:cNvSpPr txBox="1"/>
          <p:nvPr/>
        </p:nvSpPr>
        <p:spPr>
          <a:xfrm>
            <a:off x="10953750" y="3318587"/>
            <a:ext cx="881824" cy="42460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sz="11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Echo </a:t>
            </a:r>
            <a:r>
              <a:rPr lang="ko-KR" altLang="en-US" sz="11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신호 시간 측정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22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End node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176C7B-4371-F944-362D-A3965937C555}"/>
              </a:ext>
            </a:extLst>
          </p:cNvPr>
          <p:cNvSpPr txBox="1"/>
          <p:nvPr/>
        </p:nvSpPr>
        <p:spPr>
          <a:xfrm>
            <a:off x="6936483" y="1951455"/>
            <a:ext cx="3569592" cy="285867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E69991D-E640-036B-7F08-DB58F5829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19" y="1496895"/>
            <a:ext cx="4521583" cy="399755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310CD5-7CFE-A591-1F81-2AB05B9D5C36}"/>
              </a:ext>
            </a:extLst>
          </p:cNvPr>
          <p:cNvSpPr/>
          <p:nvPr/>
        </p:nvSpPr>
        <p:spPr>
          <a:xfrm>
            <a:off x="1808986" y="1880635"/>
            <a:ext cx="4734048" cy="274991"/>
          </a:xfrm>
          <a:prstGeom prst="rect">
            <a:avLst/>
          </a:prstGeom>
          <a:solidFill>
            <a:schemeClr val="accent1">
              <a:lumMod val="40000"/>
              <a:lumOff val="6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948945-053F-47CF-ECB4-8D1C5AFF21C9}"/>
              </a:ext>
            </a:extLst>
          </p:cNvPr>
          <p:cNvSpPr/>
          <p:nvPr/>
        </p:nvSpPr>
        <p:spPr>
          <a:xfrm>
            <a:off x="1818511" y="3852310"/>
            <a:ext cx="4734048" cy="274991"/>
          </a:xfrm>
          <a:prstGeom prst="rect">
            <a:avLst/>
          </a:prstGeom>
          <a:solidFill>
            <a:schemeClr val="accent1">
              <a:lumMod val="40000"/>
              <a:lumOff val="60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5A09A-AD87-065A-1F79-563B0A08E702}"/>
              </a:ext>
            </a:extLst>
          </p:cNvPr>
          <p:cNvSpPr txBox="1"/>
          <p:nvPr/>
        </p:nvSpPr>
        <p:spPr>
          <a:xfrm>
            <a:off x="840803" y="905989"/>
            <a:ext cx="4734048" cy="42460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sz="20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거리 측정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0C1A9051-F715-343B-3AC6-A41608A09919}"/>
              </a:ext>
            </a:extLst>
          </p:cNvPr>
          <p:cNvSpPr txBox="1"/>
          <p:nvPr/>
        </p:nvSpPr>
        <p:spPr>
          <a:xfrm>
            <a:off x="3272227" y="5585066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센서 연결 결과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00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LoRaWAN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서버에 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end node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연결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270CE-F5F1-967E-99BE-2F56E3A1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30919"/>
            <a:ext cx="9075013" cy="38666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9AAED-6929-8953-BD59-1E41A77474D3}"/>
              </a:ext>
            </a:extLst>
          </p:cNvPr>
          <p:cNvSpPr/>
          <p:nvPr/>
        </p:nvSpPr>
        <p:spPr>
          <a:xfrm>
            <a:off x="1120958" y="1630919"/>
            <a:ext cx="3193867" cy="2350531"/>
          </a:xfrm>
          <a:prstGeom prst="rect">
            <a:avLst/>
          </a:prstGeom>
          <a:solidFill>
            <a:srgbClr val="E26A52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9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B58042-4FBC-D358-FF31-4256DAA14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4" r="16010" b="216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65E2E5-7027-E15B-596D-63A694C30657}"/>
              </a:ext>
            </a:extLst>
          </p:cNvPr>
          <p:cNvSpPr/>
          <p:nvPr/>
        </p:nvSpPr>
        <p:spPr>
          <a:xfrm>
            <a:off x="0" y="0"/>
            <a:ext cx="57277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1BEAE-5C93-C851-228E-AF63848F43EF}"/>
              </a:ext>
            </a:extLst>
          </p:cNvPr>
          <p:cNvSpPr txBox="1"/>
          <p:nvPr/>
        </p:nvSpPr>
        <p:spPr>
          <a:xfrm>
            <a:off x="1999367" y="632839"/>
            <a:ext cx="172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C347711-8B96-2DFC-DE1D-12FA752E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A205052F-A642-4B65-7AD4-C31D4CDC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80" y="1912009"/>
            <a:ext cx="3927244" cy="398835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2400" b="1" dirty="0">
                <a:solidFill>
                  <a:schemeClr val="bg1"/>
                </a:solidFill>
                <a:ea typeface="나눔스퀘어_ac Light" panose="020B0600000101010101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ea typeface="나눔스퀘어_ac Light" panose="020B0600000101010101"/>
              </a:rPr>
              <a:t> 프로젝트 선정 이유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2. LoRaWAN</a:t>
            </a:r>
            <a:r>
              <a:rPr lang="ko-KR" altLang="en-US" sz="2400" b="1" dirty="0">
                <a:solidFill>
                  <a:schemeClr val="bg1"/>
                </a:solidFill>
              </a:rPr>
              <a:t>이란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ko-KR" altLang="en-US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설계 및 구현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3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LoRaWAN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서버에 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end node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연결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4CCF4-F561-2217-BEB7-E19323DB3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22" y="2002673"/>
            <a:ext cx="8734781" cy="1426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FCF44-86B4-8922-EAC9-1B03C4C36120}"/>
              </a:ext>
            </a:extLst>
          </p:cNvPr>
          <p:cNvSpPr txBox="1"/>
          <p:nvPr/>
        </p:nvSpPr>
        <p:spPr>
          <a:xfrm>
            <a:off x="4526429" y="1095377"/>
            <a:ext cx="4303246" cy="8256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Device EUI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Device 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60D0C-CD9A-6645-3C14-3CDE581C244E}"/>
              </a:ext>
            </a:extLst>
          </p:cNvPr>
          <p:cNvSpPr txBox="1"/>
          <p:nvPr/>
        </p:nvSpPr>
        <p:spPr>
          <a:xfrm>
            <a:off x="4526429" y="3114677"/>
            <a:ext cx="2590800" cy="8256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Network session key</a:t>
            </a: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App session key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DED73-FE87-DDED-B98C-C2AB98386499}"/>
              </a:ext>
            </a:extLst>
          </p:cNvPr>
          <p:cNvSpPr txBox="1"/>
          <p:nvPr/>
        </p:nvSpPr>
        <p:spPr>
          <a:xfrm>
            <a:off x="1501559" y="3990568"/>
            <a:ext cx="9187358" cy="177205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Device EUI : 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서버에서 디바이스를 구분하기 위해 사용 </a:t>
            </a: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(unique)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Device address : 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서버에서 디바이스를 구분하기 위해 사용 </a:t>
            </a: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(not unique)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Network session key : end node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network server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간의 통신에 사용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App session key : data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의 암호화</a:t>
            </a: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복호화에 사용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981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C25170D7-E3DD-1A39-883E-E71B62151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39" y="1793926"/>
            <a:ext cx="7862888" cy="159398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LoRaWAN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서버에 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end node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연결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FCF44-86B4-8922-EAC9-1B03C4C36120}"/>
              </a:ext>
            </a:extLst>
          </p:cNvPr>
          <p:cNvSpPr txBox="1"/>
          <p:nvPr/>
        </p:nvSpPr>
        <p:spPr>
          <a:xfrm>
            <a:off x="4526429" y="1095377"/>
            <a:ext cx="4303246" cy="82562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Gateway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 EUI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60D0C-CD9A-6645-3C14-3CDE581C244E}"/>
              </a:ext>
            </a:extLst>
          </p:cNvPr>
          <p:cNvSpPr txBox="1"/>
          <p:nvPr/>
        </p:nvSpPr>
        <p:spPr>
          <a:xfrm>
            <a:off x="4017868" y="3157027"/>
            <a:ext cx="3322171" cy="46177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Network server </a:t>
            </a:r>
            <a:r>
              <a:rPr lang="en-US" altLang="ko-KR" sz="2000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address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DED73-FE87-DDED-B98C-C2AB98386499}"/>
              </a:ext>
            </a:extLst>
          </p:cNvPr>
          <p:cNvSpPr txBox="1"/>
          <p:nvPr/>
        </p:nvSpPr>
        <p:spPr>
          <a:xfrm>
            <a:off x="1501559" y="4280843"/>
            <a:ext cx="9187358" cy="90779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Gateway EUI : 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서버에서 게이트웨이를 구분하기 위해 사용</a:t>
            </a:r>
            <a:endParaRPr lang="en-US" altLang="ko-KR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ko-KR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Network server address : </a:t>
            </a:r>
            <a:r>
              <a:rPr lang="ko-KR" altLang="en-US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게이트웨이에서 네트워크 서버로 접속하기 위한 주소 </a:t>
            </a:r>
            <a:endParaRPr lang="en-US" altLang="ko-KR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8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 err="1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LoRaWAN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서버에 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end node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연결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5B72C-51B3-9221-701A-66963F857FD5}"/>
              </a:ext>
            </a:extLst>
          </p:cNvPr>
          <p:cNvSpPr txBox="1"/>
          <p:nvPr/>
        </p:nvSpPr>
        <p:spPr>
          <a:xfrm>
            <a:off x="4839543" y="3704947"/>
            <a:ext cx="630503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측정값이 특정거리</a:t>
            </a:r>
            <a:r>
              <a:rPr lang="en-US" altLang="ko-KR" dirty="0"/>
              <a:t>(60cm)</a:t>
            </a:r>
            <a:r>
              <a:rPr lang="ko-KR" altLang="en-US" dirty="0"/>
              <a:t>이하일 때 </a:t>
            </a:r>
            <a:r>
              <a:rPr lang="en-US" altLang="ko-KR" dirty="0"/>
              <a:t>payload</a:t>
            </a:r>
            <a:r>
              <a:rPr lang="ko-KR" altLang="en-US" dirty="0"/>
              <a:t>가 </a:t>
            </a:r>
            <a:r>
              <a:rPr lang="en-US" altLang="ko-KR" dirty="0"/>
              <a:t>01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특정거리 이상일 때 </a:t>
            </a:r>
            <a:r>
              <a:rPr lang="en-US" altLang="ko-KR" dirty="0"/>
              <a:t>payload</a:t>
            </a:r>
            <a:r>
              <a:rPr lang="ko-KR" altLang="en-US" dirty="0"/>
              <a:t>가 </a:t>
            </a:r>
            <a:r>
              <a:rPr lang="en-US" altLang="ko-KR" dirty="0"/>
              <a:t>00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10CA9CB-1780-5DE4-39BF-3CAFD020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1" y="1626282"/>
            <a:ext cx="3408640" cy="3875954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D74B0CB-6F5F-8824-779E-9349634CA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43" y="1626282"/>
            <a:ext cx="6775013" cy="147697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BB46E0-E40B-954E-568F-1AE99C97BE9F}"/>
              </a:ext>
            </a:extLst>
          </p:cNvPr>
          <p:cNvCxnSpPr>
            <a:cxnSpLocks/>
          </p:cNvCxnSpPr>
          <p:nvPr/>
        </p:nvCxnSpPr>
        <p:spPr>
          <a:xfrm>
            <a:off x="2152002" y="2364768"/>
            <a:ext cx="2774659" cy="1945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81536A-2BDC-901B-164E-B789DFC2B1AD}"/>
              </a:ext>
            </a:extLst>
          </p:cNvPr>
          <p:cNvCxnSpPr>
            <a:cxnSpLocks/>
          </p:cNvCxnSpPr>
          <p:nvPr/>
        </p:nvCxnSpPr>
        <p:spPr>
          <a:xfrm flipV="1">
            <a:off x="2232840" y="1820784"/>
            <a:ext cx="2693821" cy="235820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5BDB8F-BF43-DAC5-686B-C63500693936}"/>
              </a:ext>
            </a:extLst>
          </p:cNvPr>
          <p:cNvSpPr/>
          <p:nvPr/>
        </p:nvSpPr>
        <p:spPr>
          <a:xfrm>
            <a:off x="9734550" y="1678981"/>
            <a:ext cx="1880006" cy="283606"/>
          </a:xfrm>
          <a:prstGeom prst="rect">
            <a:avLst/>
          </a:prstGeom>
          <a:solidFill>
            <a:schemeClr val="accent4">
              <a:lumMod val="40000"/>
              <a:lumOff val="6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8FD3A6-69C0-D3B2-C293-ABE0832D8309}"/>
              </a:ext>
            </a:extLst>
          </p:cNvPr>
          <p:cNvSpPr/>
          <p:nvPr/>
        </p:nvSpPr>
        <p:spPr>
          <a:xfrm>
            <a:off x="9740937" y="2429654"/>
            <a:ext cx="1880006" cy="283606"/>
          </a:xfrm>
          <a:prstGeom prst="rect">
            <a:avLst/>
          </a:prstGeom>
          <a:solidFill>
            <a:schemeClr val="accent2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7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270CE-F5F1-967E-99BE-2F56E3A1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30919"/>
            <a:ext cx="9075013" cy="38666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9AAED-6929-8953-BD59-1E41A77474D3}"/>
              </a:ext>
            </a:extLst>
          </p:cNvPr>
          <p:cNvSpPr/>
          <p:nvPr/>
        </p:nvSpPr>
        <p:spPr>
          <a:xfrm>
            <a:off x="3435533" y="1630919"/>
            <a:ext cx="5537017" cy="3866676"/>
          </a:xfrm>
          <a:prstGeom prst="rect">
            <a:avLst/>
          </a:prstGeom>
          <a:solidFill>
            <a:srgbClr val="E26A52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19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5C9766-EC14-ADF6-6ABA-A61DC8A3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62" y="1447800"/>
            <a:ext cx="8254876" cy="4229099"/>
          </a:xfrm>
          <a:prstGeom prst="rect">
            <a:avLst/>
          </a:prstGeom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B56CC771-38F6-C8BC-35FB-9F73316755B0}"/>
              </a:ext>
            </a:extLst>
          </p:cNvPr>
          <p:cNvSpPr txBox="1"/>
          <p:nvPr/>
        </p:nvSpPr>
        <p:spPr>
          <a:xfrm>
            <a:off x="4510904" y="5746942"/>
            <a:ext cx="396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docker container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19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17A71-32B9-CD92-E063-D6A22CDE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48" y="1336089"/>
            <a:ext cx="4081175" cy="4185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0F9FA1-B56F-CC46-9A6E-0A211F1447D6}"/>
              </a:ext>
            </a:extLst>
          </p:cNvPr>
          <p:cNvSpPr/>
          <p:nvPr/>
        </p:nvSpPr>
        <p:spPr>
          <a:xfrm>
            <a:off x="2458990" y="4427386"/>
            <a:ext cx="967792" cy="126860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DE07D-9E0F-573D-1A9A-95F1744D31AD}"/>
              </a:ext>
            </a:extLst>
          </p:cNvPr>
          <p:cNvSpPr txBox="1"/>
          <p:nvPr/>
        </p:nvSpPr>
        <p:spPr>
          <a:xfrm>
            <a:off x="5572421" y="2994104"/>
            <a:ext cx="566274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End node</a:t>
            </a:r>
            <a:r>
              <a:rPr lang="ko-KR" altLang="en-US" dirty="0"/>
              <a:t>에서 </a:t>
            </a:r>
            <a:r>
              <a:rPr lang="en-US" altLang="ko-KR" dirty="0" err="1"/>
              <a:t>chirpstack</a:t>
            </a:r>
            <a:r>
              <a:rPr lang="ko-KR" altLang="en-US" dirty="0"/>
              <a:t>으로 데이터를 보낼 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Base64</a:t>
            </a:r>
            <a:r>
              <a:rPr lang="ko-KR" altLang="en-US" dirty="0"/>
              <a:t>로 인코딩 해서 보낸다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67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AB4C81-8962-3C00-65FE-47C119D0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74" y="1807951"/>
            <a:ext cx="5089334" cy="3512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6473577-964B-7876-AC77-E2600D688EFA}"/>
              </a:ext>
            </a:extLst>
          </p:cNvPr>
          <p:cNvSpPr/>
          <p:nvPr/>
        </p:nvSpPr>
        <p:spPr>
          <a:xfrm>
            <a:off x="5610611" y="3351959"/>
            <a:ext cx="969254" cy="424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0989DA-52F4-029F-60B8-85BB2FCED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194" y="1023238"/>
            <a:ext cx="4543080" cy="4975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39CBEC-7CA5-0581-B95B-37A1380E9A9F}"/>
              </a:ext>
            </a:extLst>
          </p:cNvPr>
          <p:cNvSpPr/>
          <p:nvPr/>
        </p:nvSpPr>
        <p:spPr>
          <a:xfrm>
            <a:off x="8825444" y="4684838"/>
            <a:ext cx="967792" cy="384312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781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6473577-964B-7876-AC77-E2600D688EFA}"/>
              </a:ext>
            </a:extLst>
          </p:cNvPr>
          <p:cNvSpPr/>
          <p:nvPr/>
        </p:nvSpPr>
        <p:spPr>
          <a:xfrm rot="5400000">
            <a:off x="5112309" y="3351959"/>
            <a:ext cx="424603" cy="424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EA115E-88AF-3B13-D735-983768C58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5" y="940984"/>
            <a:ext cx="5360256" cy="2451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39CBEC-7CA5-0581-B95B-37A1380E9A9F}"/>
              </a:ext>
            </a:extLst>
          </p:cNvPr>
          <p:cNvSpPr/>
          <p:nvPr/>
        </p:nvSpPr>
        <p:spPr>
          <a:xfrm>
            <a:off x="3560986" y="2902257"/>
            <a:ext cx="2200622" cy="424604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53014A-7DF3-119F-396B-EE21869D43CD}"/>
              </a:ext>
            </a:extLst>
          </p:cNvPr>
          <p:cNvSpPr/>
          <p:nvPr/>
        </p:nvSpPr>
        <p:spPr>
          <a:xfrm>
            <a:off x="3650283" y="2239750"/>
            <a:ext cx="859573" cy="279189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90F5E5-0F51-F23E-5815-F00E0ED32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31" y="3899373"/>
            <a:ext cx="8717872" cy="1901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A5046D-E9F2-BDA4-C51C-306A8ACD8FB9}"/>
              </a:ext>
            </a:extLst>
          </p:cNvPr>
          <p:cNvSpPr/>
          <p:nvPr/>
        </p:nvSpPr>
        <p:spPr>
          <a:xfrm>
            <a:off x="2813985" y="5335263"/>
            <a:ext cx="7019718" cy="447464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61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52032-A473-AFAD-D0A6-5B55E0A2A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85" y="2002614"/>
            <a:ext cx="7258050" cy="2609850"/>
          </a:xfrm>
          <a:prstGeom prst="rect">
            <a:avLst/>
          </a:prstGeom>
        </p:spPr>
      </p:pic>
      <p:sp>
        <p:nvSpPr>
          <p:cNvPr id="5" name="TextBox 18">
            <a:extLst>
              <a:ext uri="{FF2B5EF4-FFF2-40B4-BE49-F238E27FC236}">
                <a16:creationId xmlns:a16="http://schemas.microsoft.com/office/drawing/2014/main" id="{F7366352-8ADE-7D37-4E9A-163B804FC893}"/>
              </a:ext>
            </a:extLst>
          </p:cNvPr>
          <p:cNvSpPr txBox="1"/>
          <p:nvPr/>
        </p:nvSpPr>
        <p:spPr>
          <a:xfrm>
            <a:off x="5002560" y="4849905"/>
            <a:ext cx="299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웹서버 동작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835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F5016-7019-29CD-BB88-7842E05EF981}"/>
              </a:ext>
            </a:extLst>
          </p:cNvPr>
          <p:cNvSpPr txBox="1"/>
          <p:nvPr/>
        </p:nvSpPr>
        <p:spPr>
          <a:xfrm>
            <a:off x="792379" y="1808340"/>
            <a:ext cx="360206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(domain):3030/</a:t>
            </a:r>
            <a:r>
              <a:rPr lang="en-US" altLang="ko-KR" dirty="0" err="1"/>
              <a:t>chirpstack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A6088-F482-4737-3E33-7D78E44B8C7B}"/>
              </a:ext>
            </a:extLst>
          </p:cNvPr>
          <p:cNvSpPr txBox="1"/>
          <p:nvPr/>
        </p:nvSpPr>
        <p:spPr>
          <a:xfrm>
            <a:off x="676969" y="4590368"/>
            <a:ext cx="353479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(domain):3030/app?(</a:t>
            </a:r>
            <a:r>
              <a:rPr lang="ko-KR" altLang="en-US" dirty="0"/>
              <a:t>건물번호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7184E-DF07-0931-2DDF-4FC3E45FA118}"/>
              </a:ext>
            </a:extLst>
          </p:cNvPr>
          <p:cNvSpPr txBox="1"/>
          <p:nvPr/>
        </p:nvSpPr>
        <p:spPr>
          <a:xfrm>
            <a:off x="6268084" y="865650"/>
            <a:ext cx="360206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Post </a:t>
            </a:r>
            <a:r>
              <a:rPr lang="ko-KR" altLang="en-US" dirty="0"/>
              <a:t>요청을 처리</a:t>
            </a:r>
            <a:r>
              <a:rPr lang="en-US" altLang="ko-KR" dirty="0"/>
              <a:t>.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070B2C8-C5B5-063C-CD88-D0D276F67F34}"/>
              </a:ext>
            </a:extLst>
          </p:cNvPr>
          <p:cNvSpPr/>
          <p:nvPr/>
        </p:nvSpPr>
        <p:spPr>
          <a:xfrm>
            <a:off x="4142185" y="1877075"/>
            <a:ext cx="969254" cy="424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C005F73-DBA0-BCE5-D24C-77B1AD3B9517}"/>
              </a:ext>
            </a:extLst>
          </p:cNvPr>
          <p:cNvSpPr/>
          <p:nvPr/>
        </p:nvSpPr>
        <p:spPr>
          <a:xfrm>
            <a:off x="4142185" y="4600942"/>
            <a:ext cx="969254" cy="4246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E521E1-9EA6-D2ED-C859-40818DDCD984}"/>
              </a:ext>
            </a:extLst>
          </p:cNvPr>
          <p:cNvSpPr txBox="1"/>
          <p:nvPr/>
        </p:nvSpPr>
        <p:spPr>
          <a:xfrm>
            <a:off x="5596024" y="3234519"/>
            <a:ext cx="52081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건물번호에 해당하는 데이터를 출력</a:t>
            </a:r>
            <a:endParaRPr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710478-7E04-B726-BA37-FCB49724D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35" y="1404724"/>
            <a:ext cx="6763238" cy="1475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1EA488-9D13-C655-F31E-2F6BA618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835" y="3723794"/>
            <a:ext cx="4684405" cy="2323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9F1580-AE31-9D85-8CAB-78B2A4311DFE}"/>
              </a:ext>
            </a:extLst>
          </p:cNvPr>
          <p:cNvSpPr/>
          <p:nvPr/>
        </p:nvSpPr>
        <p:spPr>
          <a:xfrm>
            <a:off x="6463848" y="2467678"/>
            <a:ext cx="5588692" cy="447464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D8063E-1988-D1AD-3CD7-A9548F3EE731}"/>
              </a:ext>
            </a:extLst>
          </p:cNvPr>
          <p:cNvSpPr/>
          <p:nvPr/>
        </p:nvSpPr>
        <p:spPr>
          <a:xfrm>
            <a:off x="5272197" y="4043171"/>
            <a:ext cx="1374603" cy="2004088"/>
          </a:xfrm>
          <a:prstGeom prst="rect">
            <a:avLst/>
          </a:prstGeom>
          <a:solidFill>
            <a:schemeClr val="accent1">
              <a:lumMod val="60000"/>
              <a:lumOff val="40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B58042-4FBC-D358-FF31-4256DAA14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9" b="104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65E2E5-7027-E15B-596D-63A694C306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1BEAE-5C93-C851-228E-AF63848F43EF}"/>
              </a:ext>
            </a:extLst>
          </p:cNvPr>
          <p:cNvSpPr txBox="1"/>
          <p:nvPr/>
        </p:nvSpPr>
        <p:spPr>
          <a:xfrm>
            <a:off x="3397929" y="3199377"/>
            <a:ext cx="539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선정 이유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138D67-B1FF-19D3-EC8E-B9CB71C14825}"/>
              </a:ext>
            </a:extLst>
          </p:cNvPr>
          <p:cNvCxnSpPr>
            <a:cxnSpLocks/>
          </p:cNvCxnSpPr>
          <p:nvPr/>
        </p:nvCxnSpPr>
        <p:spPr>
          <a:xfrm>
            <a:off x="6878197" y="3043070"/>
            <a:ext cx="15643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0552C7-3E17-7151-2991-BC3831A7AA20}"/>
              </a:ext>
            </a:extLst>
          </p:cNvPr>
          <p:cNvSpPr txBox="1"/>
          <p:nvPr/>
        </p:nvSpPr>
        <p:spPr>
          <a:xfrm>
            <a:off x="5313802" y="2812238"/>
            <a:ext cx="15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4BA75A-E5BF-988A-1116-EAA9CFFCB234}"/>
              </a:ext>
            </a:extLst>
          </p:cNvPr>
          <p:cNvCxnSpPr>
            <a:cxnSpLocks/>
          </p:cNvCxnSpPr>
          <p:nvPr/>
        </p:nvCxnSpPr>
        <p:spPr>
          <a:xfrm>
            <a:off x="3749407" y="3043070"/>
            <a:ext cx="15643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2745F2AB-B139-9C4C-D29B-D7B12345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6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Docker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통한 서버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615F5B-6156-C9C5-41CC-83D4D375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64" y="2092237"/>
            <a:ext cx="5162136" cy="2410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3C4F597D-21AE-08C0-60AA-BDAEAE7E291B}"/>
              </a:ext>
            </a:extLst>
          </p:cNvPr>
          <p:cNvSpPr txBox="1">
            <a:spLocks/>
          </p:cNvSpPr>
          <p:nvPr/>
        </p:nvSpPr>
        <p:spPr>
          <a:xfrm>
            <a:off x="6388098" y="2620460"/>
            <a:ext cx="5162137" cy="1449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ea typeface="나눔스퀘어_ac Light" panose="020B0600000101010101"/>
              </a:rPr>
              <a:t>building_number</a:t>
            </a:r>
            <a:r>
              <a:rPr lang="en-US" altLang="ko-KR" sz="1600" dirty="0">
                <a:ea typeface="나눔스퀘어_ac Light" panose="020B0600000101010101"/>
              </a:rPr>
              <a:t> : </a:t>
            </a:r>
            <a:r>
              <a:rPr lang="ko-KR" altLang="en-US" sz="1600" dirty="0">
                <a:ea typeface="나눔스퀘어_ac Light" panose="020B0600000101010101"/>
              </a:rPr>
              <a:t>건물 번호</a:t>
            </a:r>
            <a:endParaRPr lang="en-US" altLang="ko-KR" sz="1600" dirty="0">
              <a:ea typeface="나눔스퀘어_ac Light" panose="020B0600000101010101"/>
            </a:endParaRPr>
          </a:p>
          <a:p>
            <a:pPr algn="l"/>
            <a:r>
              <a:rPr lang="en-US" altLang="ko-KR" sz="1600" dirty="0" err="1">
                <a:ea typeface="나눔스퀘어_ac Light" panose="020B0600000101010101"/>
              </a:rPr>
              <a:t>parking_lot_number</a:t>
            </a:r>
            <a:r>
              <a:rPr lang="ko-KR" altLang="en-US" sz="1600" dirty="0">
                <a:ea typeface="나눔스퀘어_ac Light" panose="020B0600000101010101"/>
              </a:rPr>
              <a:t> </a:t>
            </a:r>
            <a:r>
              <a:rPr lang="en-US" altLang="ko-KR" sz="1600" dirty="0">
                <a:ea typeface="나눔스퀘어_ac Light" panose="020B0600000101010101"/>
              </a:rPr>
              <a:t>:</a:t>
            </a:r>
            <a:r>
              <a:rPr lang="ko-KR" altLang="en-US" sz="1600" dirty="0">
                <a:ea typeface="나눔스퀘어_ac Light" panose="020B0600000101010101"/>
              </a:rPr>
              <a:t> </a:t>
            </a:r>
            <a:r>
              <a:rPr lang="ko-KR" altLang="en-US" sz="1600" dirty="0" err="1">
                <a:ea typeface="나눔스퀘어_ac Light" panose="020B0600000101010101"/>
              </a:rPr>
              <a:t>주차칸</a:t>
            </a:r>
            <a:r>
              <a:rPr lang="ko-KR" altLang="en-US" sz="1600" dirty="0">
                <a:ea typeface="나눔스퀘어_ac Light" panose="020B0600000101010101"/>
              </a:rPr>
              <a:t> 번호</a:t>
            </a:r>
            <a:endParaRPr lang="en-US" altLang="ko-KR" sz="1600" dirty="0">
              <a:ea typeface="나눔스퀘어_ac Light" panose="020B0600000101010101"/>
            </a:endParaRPr>
          </a:p>
          <a:p>
            <a:pPr algn="l"/>
            <a:r>
              <a:rPr lang="en-US" altLang="ko-KR" sz="1600" dirty="0">
                <a:ea typeface="나눔스퀘어_ac Light" panose="020B0600000101010101"/>
              </a:rPr>
              <a:t>Occupied : </a:t>
            </a:r>
            <a:r>
              <a:rPr lang="ko-KR" altLang="en-US" sz="1600" dirty="0" err="1">
                <a:ea typeface="나눔스퀘어_ac Light" panose="020B0600000101010101"/>
              </a:rPr>
              <a:t>주차칸</a:t>
            </a:r>
            <a:r>
              <a:rPr lang="ko-KR" altLang="en-US" sz="1600" dirty="0">
                <a:ea typeface="나눔스퀘어_ac Light" panose="020B0600000101010101"/>
              </a:rPr>
              <a:t> 사용 여부 </a:t>
            </a:r>
            <a:r>
              <a:rPr lang="en-US" altLang="ko-KR" sz="1600" dirty="0">
                <a:ea typeface="나눔스퀘어_ac Light" panose="020B0600000101010101"/>
              </a:rPr>
              <a:t>(1: </a:t>
            </a:r>
            <a:r>
              <a:rPr lang="ko-KR" altLang="en-US" sz="1600" dirty="0" err="1">
                <a:ea typeface="나눔스퀘어_ac Light" panose="020B0600000101010101"/>
              </a:rPr>
              <a:t>사용중</a:t>
            </a:r>
            <a:r>
              <a:rPr lang="en-US" altLang="ko-KR" sz="1600" dirty="0">
                <a:ea typeface="나눔스퀘어_ac Light" panose="020B0600000101010101"/>
              </a:rPr>
              <a:t>, 0: </a:t>
            </a:r>
            <a:r>
              <a:rPr lang="ko-KR" altLang="en-US" sz="1600" dirty="0" err="1">
                <a:ea typeface="나눔스퀘어_ac Light" panose="020B0600000101010101"/>
              </a:rPr>
              <a:t>비어있음</a:t>
            </a:r>
            <a:r>
              <a:rPr lang="en-US" altLang="ko-KR" sz="1600" dirty="0">
                <a:ea typeface="나눔스퀘어_ac Light" panose="020B0600000101010101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5245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어플리케이션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270CE-F5F1-967E-99BE-2F56E3A1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30919"/>
            <a:ext cx="9075013" cy="38666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9AAED-6929-8953-BD59-1E41A77474D3}"/>
              </a:ext>
            </a:extLst>
          </p:cNvPr>
          <p:cNvSpPr/>
          <p:nvPr/>
        </p:nvSpPr>
        <p:spPr>
          <a:xfrm>
            <a:off x="6533841" y="3195960"/>
            <a:ext cx="4147099" cy="1146865"/>
          </a:xfrm>
          <a:prstGeom prst="rect">
            <a:avLst/>
          </a:prstGeom>
          <a:solidFill>
            <a:srgbClr val="E26A52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2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어플리케이션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3A0D505-CBFC-087D-2CAB-FE7452F5C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03" y="1487063"/>
            <a:ext cx="2505879" cy="4346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0D0281-083F-8CD3-A9C8-C08312253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64" y="1506832"/>
            <a:ext cx="2709792" cy="434134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8AFFAD-9E78-8468-809D-F15E72A66A33}"/>
              </a:ext>
            </a:extLst>
          </p:cNvPr>
          <p:cNvCxnSpPr/>
          <p:nvPr/>
        </p:nvCxnSpPr>
        <p:spPr>
          <a:xfrm flipV="1">
            <a:off x="3480047" y="1487063"/>
            <a:ext cx="3348317" cy="21732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2D954C8-8587-69A3-787D-61BE5FDF2360}"/>
              </a:ext>
            </a:extLst>
          </p:cNvPr>
          <p:cNvCxnSpPr>
            <a:cxnSpLocks/>
          </p:cNvCxnSpPr>
          <p:nvPr/>
        </p:nvCxnSpPr>
        <p:spPr>
          <a:xfrm>
            <a:off x="3480047" y="3879542"/>
            <a:ext cx="3348317" cy="19775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8">
            <a:extLst>
              <a:ext uri="{FF2B5EF4-FFF2-40B4-BE49-F238E27FC236}">
                <a16:creationId xmlns:a16="http://schemas.microsoft.com/office/drawing/2014/main" id="{4CB5070F-013A-A46C-1DFE-F58B40117B17}"/>
              </a:ext>
            </a:extLst>
          </p:cNvPr>
          <p:cNvSpPr txBox="1"/>
          <p:nvPr/>
        </p:nvSpPr>
        <p:spPr>
          <a:xfrm>
            <a:off x="2404851" y="5898866"/>
            <a:ext cx="14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Main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activity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CF3BFE06-D7A2-F85C-A577-6513ED356505}"/>
              </a:ext>
            </a:extLst>
          </p:cNvPr>
          <p:cNvSpPr txBox="1"/>
          <p:nvPr/>
        </p:nvSpPr>
        <p:spPr>
          <a:xfrm>
            <a:off x="7561799" y="5857052"/>
            <a:ext cx="14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Sub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activity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847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5EC0F3-3046-A213-BAF6-15BFD2CD0E0C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어플리케이션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8F619-3A6A-24D4-E1FA-A484798CF4CE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15">
            <a:extLst>
              <a:ext uri="{FF2B5EF4-FFF2-40B4-BE49-F238E27FC236}">
                <a16:creationId xmlns:a16="http://schemas.microsoft.com/office/drawing/2014/main" id="{CA58FDEA-1CEF-819C-C0EC-85FB8F6BCBD2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1" name="Object 46">
              <a:extLst>
                <a:ext uri="{FF2B5EF4-FFF2-40B4-BE49-F238E27FC236}">
                  <a16:creationId xmlns:a16="http://schemas.microsoft.com/office/drawing/2014/main" id="{EB00C181-CD53-D2F0-82BD-12B2BDEF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7AAEFE0-4413-5EDB-104E-13B00D6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4" name="Object 49">
            <a:extLst>
              <a:ext uri="{FF2B5EF4-FFF2-40B4-BE49-F238E27FC236}">
                <a16:creationId xmlns:a16="http://schemas.microsoft.com/office/drawing/2014/main" id="{4CBBAAA3-230A-4130-4C5E-559A87C6C11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설계 및 구현</a:t>
            </a:r>
            <a:endParaRPr lang="en-US" altLang="ko-KR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BF3559-ADB4-98B4-2878-98D43C5EF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90" y="1321766"/>
            <a:ext cx="2606414" cy="463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F97B05-82B1-3B9B-68FD-0EFF2DB1E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51" y="1723794"/>
            <a:ext cx="5134928" cy="3445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6C1C0-E790-6406-0A05-01B94C39F669}"/>
              </a:ext>
            </a:extLst>
          </p:cNvPr>
          <p:cNvSpPr/>
          <p:nvPr/>
        </p:nvSpPr>
        <p:spPr>
          <a:xfrm>
            <a:off x="6270729" y="3847863"/>
            <a:ext cx="2473776" cy="155967"/>
          </a:xfrm>
          <a:prstGeom prst="rect">
            <a:avLst/>
          </a:prstGeom>
          <a:solidFill>
            <a:schemeClr val="accent2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47D96D-1E5F-9D02-9C08-56A52B227ED6}"/>
              </a:ext>
            </a:extLst>
          </p:cNvPr>
          <p:cNvSpPr/>
          <p:nvPr/>
        </p:nvSpPr>
        <p:spPr>
          <a:xfrm>
            <a:off x="6270729" y="4490852"/>
            <a:ext cx="2473776" cy="155967"/>
          </a:xfrm>
          <a:prstGeom prst="rect">
            <a:avLst/>
          </a:prstGeom>
          <a:solidFill>
            <a:schemeClr val="accent2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734ECD-BC0A-4B03-ACC3-B32F7BD6EF91}"/>
              </a:ext>
            </a:extLst>
          </p:cNvPr>
          <p:cNvSpPr/>
          <p:nvPr/>
        </p:nvSpPr>
        <p:spPr>
          <a:xfrm>
            <a:off x="6270729" y="4641691"/>
            <a:ext cx="2473776" cy="155967"/>
          </a:xfrm>
          <a:prstGeom prst="rect">
            <a:avLst/>
          </a:prstGeom>
          <a:solidFill>
            <a:schemeClr val="accent2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E4045D-AD7C-EF6A-4DDA-98D1841C8621}"/>
              </a:ext>
            </a:extLst>
          </p:cNvPr>
          <p:cNvSpPr/>
          <p:nvPr/>
        </p:nvSpPr>
        <p:spPr>
          <a:xfrm>
            <a:off x="6270729" y="4959211"/>
            <a:ext cx="2473776" cy="155967"/>
          </a:xfrm>
          <a:prstGeom prst="rect">
            <a:avLst/>
          </a:prstGeom>
          <a:solidFill>
            <a:schemeClr val="accent2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9FAB11-6FA2-D68F-790D-2818D848A62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015231" y="1948336"/>
            <a:ext cx="4255498" cy="197751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7FD75A0-22BE-BACD-6C51-5EBE7F614A6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015231" y="2991434"/>
            <a:ext cx="4255498" cy="15774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4A480E5-BCDB-F238-194C-18176255D80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015231" y="3271628"/>
            <a:ext cx="4255498" cy="144804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B942F1-23E0-54A9-1D80-9EF9AABA5D9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015231" y="3769643"/>
            <a:ext cx="4255498" cy="12675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79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1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0000" y="3034989"/>
            <a:ext cx="1019047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4400" kern="0" spc="-267" dirty="0">
                <a:solidFill>
                  <a:srgbClr val="FFFFFF"/>
                </a:solidFill>
                <a:latin typeface="Noto Sans CJK KR Black" pitchFamily="34" charset="0"/>
                <a:ea typeface="나눔스퀘어_ac Light" panose="020B0600000101010101"/>
                <a:cs typeface="Noto Sans CJK KR Black" pitchFamily="34" charset="0"/>
              </a:rPr>
              <a:t>감사합니다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15">
            <a:extLst>
              <a:ext uri="{FF2B5EF4-FFF2-40B4-BE49-F238E27FC236}">
                <a16:creationId xmlns:a16="http://schemas.microsoft.com/office/drawing/2014/main" id="{3D0A0D8B-4A9E-9A70-3A23-11A3A8AF54AA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27" name="Object 46">
              <a:extLst>
                <a:ext uri="{FF2B5EF4-FFF2-40B4-BE49-F238E27FC236}">
                  <a16:creationId xmlns:a16="http://schemas.microsoft.com/office/drawing/2014/main" id="{BE5992F0-AF04-27DC-E925-4F0B5156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B5A07317-0F67-8704-BCD4-71979330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6" name="내용 개체 틀 14">
            <a:extLst>
              <a:ext uri="{FF2B5EF4-FFF2-40B4-BE49-F238E27FC236}">
                <a16:creationId xmlns:a16="http://schemas.microsoft.com/office/drawing/2014/main" id="{CCDCA57E-68C0-BAC1-8CC2-78CFBBC84509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03" y="1751110"/>
            <a:ext cx="3189593" cy="3865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E81145-6A46-0C01-93E4-78CB90A25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27" y="1640150"/>
            <a:ext cx="3064920" cy="4267610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68222732-13E7-1EBD-E1EF-788070CCB7BF}"/>
              </a:ext>
            </a:extLst>
          </p:cNvPr>
          <p:cNvSpPr txBox="1"/>
          <p:nvPr/>
        </p:nvSpPr>
        <p:spPr>
          <a:xfrm>
            <a:off x="7931027" y="6073872"/>
            <a:ext cx="143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엠브레인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A968D86B-51B7-E69B-572B-2BF8BBA7C08F}"/>
              </a:ext>
            </a:extLst>
          </p:cNvPr>
          <p:cNvSpPr txBox="1"/>
          <p:nvPr/>
        </p:nvSpPr>
        <p:spPr>
          <a:xfrm>
            <a:off x="6815475" y="5833692"/>
            <a:ext cx="318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주차 문제 원인 및 이유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16949A4-FD0E-99F8-74C6-490002B82A65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프로젝트의 필요성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96D98C-C7DB-B89C-C0DD-942CB4973EDB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, 실외, 도로, 자동차이(가) 표시된 사진&#10;&#10;자동 생성된 설명">
            <a:extLst>
              <a:ext uri="{FF2B5EF4-FFF2-40B4-BE49-F238E27FC236}">
                <a16:creationId xmlns:a16="http://schemas.microsoft.com/office/drawing/2014/main" id="{1DC61A8A-D34D-5144-A1A3-E8DBB3BE8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0" y="1477621"/>
            <a:ext cx="3278732" cy="4314121"/>
          </a:xfrm>
          <a:prstGeom prst="rect">
            <a:avLst/>
          </a:prstGeom>
        </p:spPr>
      </p:pic>
      <p:sp>
        <p:nvSpPr>
          <p:cNvPr id="17" name="TextBox 18">
            <a:extLst>
              <a:ext uri="{FF2B5EF4-FFF2-40B4-BE49-F238E27FC236}">
                <a16:creationId xmlns:a16="http://schemas.microsoft.com/office/drawing/2014/main" id="{700BF5CF-EE1E-6123-B44E-4F8F488F0082}"/>
              </a:ext>
            </a:extLst>
          </p:cNvPr>
          <p:cNvSpPr txBox="1"/>
          <p:nvPr/>
        </p:nvSpPr>
        <p:spPr>
          <a:xfrm>
            <a:off x="1925415" y="5873412"/>
            <a:ext cx="204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불법 갓길 주차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Object 49">
            <a:extLst>
              <a:ext uri="{FF2B5EF4-FFF2-40B4-BE49-F238E27FC236}">
                <a16:creationId xmlns:a16="http://schemas.microsoft.com/office/drawing/2014/main" id="{303E91F3-8849-BE61-FB74-BC6D5EB7522D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  <a:cs typeface="Pretendard" pitchFamily="34" charset="0"/>
              </a:rPr>
              <a:t>프로젝트 선정 이유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09304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CF685E-0751-099E-E0EC-12B6E058028B}"/>
              </a:ext>
            </a:extLst>
          </p:cNvPr>
          <p:cNvSpPr/>
          <p:nvPr/>
        </p:nvSpPr>
        <p:spPr>
          <a:xfrm>
            <a:off x="1253836" y="1830547"/>
            <a:ext cx="2673927" cy="3782290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D2DE577-1282-544C-FC00-3767F9934419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프로젝트의 목표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D1646A-F53C-AE50-4FD5-0E797769A073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08F5DDD-2FC8-BB05-7714-6188B153C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84" y="2297220"/>
            <a:ext cx="1571429" cy="1657143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F4AFAF-8CBF-258A-60A8-F5E59DB6C4D4}"/>
              </a:ext>
            </a:extLst>
          </p:cNvPr>
          <p:cNvSpPr txBox="1"/>
          <p:nvPr/>
        </p:nvSpPr>
        <p:spPr>
          <a:xfrm>
            <a:off x="1520969" y="4327315"/>
            <a:ext cx="2139657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주차장 내</a:t>
            </a:r>
            <a:br>
              <a:rPr lang="en-US" altLang="ko-KR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</a:br>
            <a:r>
              <a:rPr lang="ko-KR" altLang="en-US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차량 감지</a:t>
            </a:r>
            <a:endParaRPr lang="en-US" altLang="ko-KR" sz="2400" b="1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CA4212-9D8A-D302-8D05-A3586B1626AA}"/>
              </a:ext>
            </a:extLst>
          </p:cNvPr>
          <p:cNvSpPr/>
          <p:nvPr/>
        </p:nvSpPr>
        <p:spPr>
          <a:xfrm>
            <a:off x="4759036" y="1830547"/>
            <a:ext cx="2673927" cy="3782290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1C554BE-76C7-7303-A0A5-F79F0BF5D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4651" y="2665166"/>
            <a:ext cx="2051221" cy="827530"/>
          </a:xfrm>
          <a:prstGeom prst="rect">
            <a:avLst/>
          </a:prstGeom>
          <a:effectLst>
            <a:softEdge rad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EE6DFB-D376-99ED-6A1B-F52256A99DCF}"/>
              </a:ext>
            </a:extLst>
          </p:cNvPr>
          <p:cNvSpPr txBox="1"/>
          <p:nvPr/>
        </p:nvSpPr>
        <p:spPr>
          <a:xfrm>
            <a:off x="4839284" y="4327315"/>
            <a:ext cx="2513429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무선 통신망을</a:t>
            </a:r>
            <a:br>
              <a:rPr lang="en-US" altLang="ko-KR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</a:b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통해</a:t>
            </a:r>
            <a:r>
              <a:rPr lang="en-US" altLang="ko-KR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데이터수집</a:t>
            </a:r>
            <a:endParaRPr lang="en-US" altLang="ko-KR" sz="2400" b="1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18C57D-B06F-E1AF-0A29-A9ED1F2A3732}"/>
              </a:ext>
            </a:extLst>
          </p:cNvPr>
          <p:cNvSpPr/>
          <p:nvPr/>
        </p:nvSpPr>
        <p:spPr>
          <a:xfrm>
            <a:off x="8264237" y="1830547"/>
            <a:ext cx="2673927" cy="3782290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051BF1-5F7F-15A6-61E9-A1F427A09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4856" y="2297220"/>
            <a:ext cx="1272686" cy="1657143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AE49DB-DB8B-2213-3377-83ABD59CDF48}"/>
              </a:ext>
            </a:extLst>
          </p:cNvPr>
          <p:cNvSpPr txBox="1"/>
          <p:nvPr/>
        </p:nvSpPr>
        <p:spPr>
          <a:xfrm>
            <a:off x="8360918" y="4327315"/>
            <a:ext cx="2480562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ko-KR" altLang="en-US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앱을 통해</a:t>
            </a:r>
            <a:br>
              <a:rPr lang="en-US" altLang="ko-KR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</a:br>
            <a:r>
              <a:rPr lang="ko-KR" altLang="en-US" sz="2400" b="1" dirty="0">
                <a:solidFill>
                  <a:prstClr val="black"/>
                </a:solidFill>
                <a:ea typeface="나눔스퀘어_ac Light" panose="020B0600000101010101" pitchFamily="50" charset="-127"/>
              </a:rPr>
              <a:t>데이터 시각화</a:t>
            </a:r>
            <a:endParaRPr lang="en-US" altLang="ko-KR" sz="2400" b="1" dirty="0">
              <a:solidFill>
                <a:prstClr val="black"/>
              </a:solidFill>
              <a:ea typeface="나눔스퀘어_ac Light" panose="020B0600000101010101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42A5618-015B-1BDE-F6C3-F24540732040}"/>
              </a:ext>
            </a:extLst>
          </p:cNvPr>
          <p:cNvSpPr/>
          <p:nvPr/>
        </p:nvSpPr>
        <p:spPr>
          <a:xfrm>
            <a:off x="4121245" y="3534036"/>
            <a:ext cx="444309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923AB7D-BC65-96B4-17E3-346DD50D1CCD}"/>
              </a:ext>
            </a:extLst>
          </p:cNvPr>
          <p:cNvSpPr/>
          <p:nvPr/>
        </p:nvSpPr>
        <p:spPr>
          <a:xfrm>
            <a:off x="7626445" y="3534036"/>
            <a:ext cx="444309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1015">
            <a:extLst>
              <a:ext uri="{FF2B5EF4-FFF2-40B4-BE49-F238E27FC236}">
                <a16:creationId xmlns:a16="http://schemas.microsoft.com/office/drawing/2014/main" id="{DCD0F333-9DEE-8B70-059E-FA743B83FBC7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27" name="Object 46">
              <a:extLst>
                <a:ext uri="{FF2B5EF4-FFF2-40B4-BE49-F238E27FC236}">
                  <a16:creationId xmlns:a16="http://schemas.microsoft.com/office/drawing/2014/main" id="{E8F743CA-E3E1-6EF9-C70C-58EE47400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id="{03AC6E40-D78A-9C0C-DA62-6EEC96D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29" name="Object 49">
            <a:extLst>
              <a:ext uri="{FF2B5EF4-FFF2-40B4-BE49-F238E27FC236}">
                <a16:creationId xmlns:a16="http://schemas.microsoft.com/office/drawing/2014/main" id="{C716A11D-2388-2AEC-7C2C-B081C6ABD0B9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  <a:cs typeface="Pretendard" pitchFamily="34" charset="0"/>
              </a:rPr>
              <a:t>프로젝트 선정 이유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88114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B6C0129-6556-4217-2A61-50FA3A9A9322}"/>
              </a:ext>
            </a:extLst>
          </p:cNvPr>
          <p:cNvSpPr/>
          <p:nvPr/>
        </p:nvSpPr>
        <p:spPr>
          <a:xfrm>
            <a:off x="7987985" y="2128888"/>
            <a:ext cx="1905470" cy="1646379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2911B648-1516-D5BF-09F9-F1DC3F7F7E13}"/>
              </a:ext>
            </a:extLst>
          </p:cNvPr>
          <p:cNvSpPr txBox="1"/>
          <p:nvPr/>
        </p:nvSpPr>
        <p:spPr>
          <a:xfrm>
            <a:off x="8172961" y="2068357"/>
            <a:ext cx="1535518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/>
              </a:rPr>
              <a:t>요구조건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/>
              </a:rPr>
              <a:t>: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/>
              </a:rPr>
              <a:t>저전력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나눔스퀘어_ac Light" panose="020B0600000101010101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/>
              </a:rPr>
              <a:t>장거리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나눔스퀘어_ac Light" panose="020B0600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96215D-A6C5-0EAA-26F8-85BE8B1A2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27" y="1793954"/>
            <a:ext cx="6049974" cy="4078068"/>
          </a:xfrm>
          <a:prstGeom prst="rect">
            <a:avLst/>
          </a:prstGeom>
        </p:spPr>
      </p:pic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95285DB6-CBE7-E995-3EAB-0B630FD98C7B}"/>
              </a:ext>
            </a:extLst>
          </p:cNvPr>
          <p:cNvSpPr/>
          <p:nvPr/>
        </p:nvSpPr>
        <p:spPr>
          <a:xfrm rot="10800000">
            <a:off x="7420743" y="3832988"/>
            <a:ext cx="1724674" cy="883204"/>
          </a:xfrm>
          <a:prstGeom prst="bentArrow">
            <a:avLst>
              <a:gd name="adj1" fmla="val 31274"/>
              <a:gd name="adj2" fmla="val 28137"/>
              <a:gd name="adj3" fmla="val 37549"/>
              <a:gd name="adj4" fmla="val 29632"/>
            </a:avLst>
          </a:prstGeom>
          <a:solidFill>
            <a:srgbClr val="77A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27D4EF6-4355-06D3-E4A6-D6C5FEC21F07}"/>
              </a:ext>
            </a:extLst>
          </p:cNvPr>
          <p:cNvSpPr txBox="1"/>
          <p:nvPr/>
        </p:nvSpPr>
        <p:spPr>
          <a:xfrm>
            <a:off x="3036242" y="5808745"/>
            <a:ext cx="2552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나눔스퀘어_ac Light" panose="020B0600000101010101"/>
              </a:rPr>
              <a:t>무선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나눔스퀘어_ac Light" panose="020B0600000101010101"/>
              </a:rPr>
              <a:t>통신기술 비교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나눔스퀘어_ac Light" panose="020B0600000101010101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2EDFC55-47D3-107A-4910-3817F704B6F6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LoRa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를 사용하는 이유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D904BF-538C-DCA2-CB99-76C4DFE9021D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1015">
            <a:extLst>
              <a:ext uri="{FF2B5EF4-FFF2-40B4-BE49-F238E27FC236}">
                <a16:creationId xmlns:a16="http://schemas.microsoft.com/office/drawing/2014/main" id="{B96152E4-DFF7-C306-ECDF-162AC803E297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8" name="Object 46">
              <a:extLst>
                <a:ext uri="{FF2B5EF4-FFF2-40B4-BE49-F238E27FC236}">
                  <a16:creationId xmlns:a16="http://schemas.microsoft.com/office/drawing/2014/main" id="{5EC5D5F6-1770-4AA2-1BD2-C03B71F6B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BAA658D0-10CC-9A0B-A841-1A3B607D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5" name="Object 49">
            <a:extLst>
              <a:ext uri="{FF2B5EF4-FFF2-40B4-BE49-F238E27FC236}">
                <a16:creationId xmlns:a16="http://schemas.microsoft.com/office/drawing/2014/main" id="{03E946E9-3BA2-AA3D-8ADD-C2C11D3D53E3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  <a:cs typeface="Pretendard" pitchFamily="34" charset="0"/>
              </a:rPr>
              <a:t>프로젝트 선정 이유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79616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B58042-4FBC-D358-FF31-4256DAA14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00"/>
                    </a14:imgEffect>
                    <a14:imgEffect>
                      <a14:saturation sat="9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65E2E5-7027-E15B-596D-63A694C306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A138D67-B1FF-19D3-EC8E-B9CB71C14825}"/>
              </a:ext>
            </a:extLst>
          </p:cNvPr>
          <p:cNvCxnSpPr>
            <a:cxnSpLocks/>
          </p:cNvCxnSpPr>
          <p:nvPr/>
        </p:nvCxnSpPr>
        <p:spPr>
          <a:xfrm>
            <a:off x="6878197" y="3043070"/>
            <a:ext cx="107074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0552C7-3E17-7151-2991-BC3831A7AA20}"/>
              </a:ext>
            </a:extLst>
          </p:cNvPr>
          <p:cNvSpPr txBox="1"/>
          <p:nvPr/>
        </p:nvSpPr>
        <p:spPr>
          <a:xfrm>
            <a:off x="5313802" y="2812238"/>
            <a:ext cx="15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4BA75A-E5BF-988A-1116-EAA9CFFCB234}"/>
              </a:ext>
            </a:extLst>
          </p:cNvPr>
          <p:cNvCxnSpPr>
            <a:cxnSpLocks/>
          </p:cNvCxnSpPr>
          <p:nvPr/>
        </p:nvCxnSpPr>
        <p:spPr>
          <a:xfrm>
            <a:off x="4255129" y="3043070"/>
            <a:ext cx="10586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972C5C-7198-1F46-B323-404102C475B6}"/>
              </a:ext>
            </a:extLst>
          </p:cNvPr>
          <p:cNvSpPr txBox="1"/>
          <p:nvPr/>
        </p:nvSpPr>
        <p:spPr>
          <a:xfrm>
            <a:off x="3397929" y="3199377"/>
            <a:ext cx="539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LoRaWAN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이란</a:t>
            </a: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B4CE9EC9-182B-F057-8C2F-A20B55D6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48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DA3D233-A579-77D3-D165-BAEABC56E79D}"/>
              </a:ext>
            </a:extLst>
          </p:cNvPr>
          <p:cNvSpPr/>
          <p:nvPr/>
        </p:nvSpPr>
        <p:spPr>
          <a:xfrm>
            <a:off x="887042" y="1357160"/>
            <a:ext cx="9939301" cy="1376905"/>
          </a:xfrm>
          <a:prstGeom prst="roundRect">
            <a:avLst>
              <a:gd name="adj" fmla="val 99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F44AB69-3212-CBED-4B67-35A7CEF95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47" y="3091060"/>
            <a:ext cx="4371975" cy="2657475"/>
          </a:xfrm>
          <a:prstGeom prst="rect">
            <a:avLst/>
          </a:prstGeom>
        </p:spPr>
      </p:pic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9DE3E332-2010-8867-463C-D71CDA57908E}"/>
              </a:ext>
            </a:extLst>
          </p:cNvPr>
          <p:cNvSpPr/>
          <p:nvPr/>
        </p:nvSpPr>
        <p:spPr>
          <a:xfrm>
            <a:off x="5339622" y="4554584"/>
            <a:ext cx="250371" cy="1137523"/>
          </a:xfrm>
          <a:prstGeom prst="rightBracke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C03B88C-8965-5421-E5EF-2950197C05B0}"/>
              </a:ext>
            </a:extLst>
          </p:cNvPr>
          <p:cNvSpPr/>
          <p:nvPr/>
        </p:nvSpPr>
        <p:spPr>
          <a:xfrm>
            <a:off x="5589993" y="4950344"/>
            <a:ext cx="533401" cy="3771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AE387589-BF09-7B73-6238-22EC2F91150D}"/>
              </a:ext>
            </a:extLst>
          </p:cNvPr>
          <p:cNvSpPr txBox="1">
            <a:spLocks/>
          </p:cNvSpPr>
          <p:nvPr/>
        </p:nvSpPr>
        <p:spPr>
          <a:xfrm>
            <a:off x="6141762" y="4950344"/>
            <a:ext cx="3017384" cy="50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물리 계층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(physical layer)</a:t>
            </a:r>
          </a:p>
        </p:txBody>
      </p:sp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AF0F71EC-A7A2-5EBB-08A4-1D089CF0D2F4}"/>
              </a:ext>
            </a:extLst>
          </p:cNvPr>
          <p:cNvSpPr txBox="1">
            <a:spLocks/>
          </p:cNvSpPr>
          <p:nvPr/>
        </p:nvSpPr>
        <p:spPr>
          <a:xfrm>
            <a:off x="967647" y="1404167"/>
            <a:ext cx="10225490" cy="140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저전력 장거리 통신 기술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(LPWAN)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중 하나로 국내에서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920-923MHz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대역의 주파수를 사용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Chirp Spread Spectrum(CSS)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기술을 사용하여 전송을 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작은 데이터를 낮은 대역폭으로 전송하는데 적합함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나눔스퀘어_ac Light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E994E48A-9D65-7AE0-5D98-2FF92308EF54}"/>
              </a:ext>
            </a:extLst>
          </p:cNvPr>
          <p:cNvSpPr txBox="1"/>
          <p:nvPr/>
        </p:nvSpPr>
        <p:spPr>
          <a:xfrm>
            <a:off x="1920232" y="5782760"/>
            <a:ext cx="299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LoRa PHY and MAC layer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DC57C27-5570-1EFE-BD52-FB936EC79320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LoRa?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350D4F4-3995-A7EA-94B6-0AF5D823AD17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1015">
            <a:extLst>
              <a:ext uri="{FF2B5EF4-FFF2-40B4-BE49-F238E27FC236}">
                <a16:creationId xmlns:a16="http://schemas.microsoft.com/office/drawing/2014/main" id="{ADEDC8FE-984C-446D-D25D-A75B9BC4277A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13" name="Object 46">
              <a:extLst>
                <a:ext uri="{FF2B5EF4-FFF2-40B4-BE49-F238E27FC236}">
                  <a16:creationId xmlns:a16="http://schemas.microsoft.com/office/drawing/2014/main" id="{7799EE7D-CA22-3CCA-0A23-DEED8BA19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CCBF3EC6-77F8-8404-A155-2581A44E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5" name="Object 49">
            <a:extLst>
              <a:ext uri="{FF2B5EF4-FFF2-40B4-BE49-F238E27FC236}">
                <a16:creationId xmlns:a16="http://schemas.microsoft.com/office/drawing/2014/main" id="{95F4518A-4CC9-AB39-F824-D0837E98D479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067" b="1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LoRaWAN</a:t>
            </a:r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이란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60131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0AAA931-7157-850F-C7E4-0BC8A4631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 t="3966" r="6041" b="4168"/>
          <a:stretch/>
        </p:blipFill>
        <p:spPr>
          <a:xfrm>
            <a:off x="940486" y="1395293"/>
            <a:ext cx="8011100" cy="4521910"/>
          </a:xfrm>
          <a:prstGeom prst="rect">
            <a:avLst/>
          </a:prstGeom>
        </p:spPr>
      </p:pic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1854E03D-5561-6B67-5558-D7F09F5CE28F}"/>
              </a:ext>
            </a:extLst>
          </p:cNvPr>
          <p:cNvSpPr/>
          <p:nvPr/>
        </p:nvSpPr>
        <p:spPr>
          <a:xfrm>
            <a:off x="2993428" y="3265610"/>
            <a:ext cx="1727681" cy="1801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75A7E-96B0-EF70-4917-9D6819C4C942}"/>
              </a:ext>
            </a:extLst>
          </p:cNvPr>
          <p:cNvSpPr txBox="1"/>
          <p:nvPr/>
        </p:nvSpPr>
        <p:spPr>
          <a:xfrm>
            <a:off x="3084663" y="2524675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주사 속도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(Sweep Rate)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SF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화살표: 위쪽/아래쪽 16">
            <a:extLst>
              <a:ext uri="{FF2B5EF4-FFF2-40B4-BE49-F238E27FC236}">
                <a16:creationId xmlns:a16="http://schemas.microsoft.com/office/drawing/2014/main" id="{F96E1A58-2787-F4F8-31E0-FB6F0A6BAA29}"/>
              </a:ext>
            </a:extLst>
          </p:cNvPr>
          <p:cNvSpPr/>
          <p:nvPr/>
        </p:nvSpPr>
        <p:spPr>
          <a:xfrm>
            <a:off x="4781907" y="3355672"/>
            <a:ext cx="170556" cy="5760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BADE59-C0B7-00EC-3E2B-B7E34E38A854}"/>
              </a:ext>
            </a:extLst>
          </p:cNvPr>
          <p:cNvSpPr txBox="1"/>
          <p:nvPr/>
        </p:nvSpPr>
        <p:spPr>
          <a:xfrm>
            <a:off x="4946036" y="3472054"/>
            <a:ext cx="268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대역폭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(Bandwidth)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9D814E20-9965-F52D-87E1-DC84AC181037}"/>
              </a:ext>
            </a:extLst>
          </p:cNvPr>
          <p:cNvSpPr txBox="1"/>
          <p:nvPr/>
        </p:nvSpPr>
        <p:spPr>
          <a:xfrm>
            <a:off x="3368920" y="5844795"/>
            <a:ext cx="299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Chirp Spread Spectrum(CSS)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03ADBD6-52A0-7B43-48DB-0DA547AD354E}"/>
              </a:ext>
            </a:extLst>
          </p:cNvPr>
          <p:cNvSpPr txBox="1">
            <a:spLocks/>
          </p:cNvSpPr>
          <p:nvPr/>
        </p:nvSpPr>
        <p:spPr>
          <a:xfrm>
            <a:off x="676969" y="136525"/>
            <a:ext cx="10003971" cy="641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나눔스퀘어_ac Light" panose="020B0600000101010101"/>
                <a:cs typeface="+mj-cs"/>
              </a:rPr>
              <a:t>LoRa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의 </a:t>
            </a:r>
            <a:r>
              <a:rPr lang="en-US" altLang="ko-KR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CSS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302020204030204"/>
                <a:ea typeface="나눔스퀘어_ac Light" panose="020B0600000101010101"/>
              </a:rPr>
              <a:t>사용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나눔스퀘어_ac Light" panose="020B0600000101010101"/>
              <a:cs typeface="+mj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B754436-A894-F6C1-F5D9-DBC831B2E9FF}"/>
              </a:ext>
            </a:extLst>
          </p:cNvPr>
          <p:cNvCxnSpPr>
            <a:cxnSpLocks/>
          </p:cNvCxnSpPr>
          <p:nvPr/>
        </p:nvCxnSpPr>
        <p:spPr>
          <a:xfrm>
            <a:off x="544767" y="859316"/>
            <a:ext cx="1164723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1015">
            <a:extLst>
              <a:ext uri="{FF2B5EF4-FFF2-40B4-BE49-F238E27FC236}">
                <a16:creationId xmlns:a16="http://schemas.microsoft.com/office/drawing/2014/main" id="{3CB4FF72-127B-7191-9C30-C096D82803D5}"/>
              </a:ext>
            </a:extLst>
          </p:cNvPr>
          <p:cNvGrpSpPr/>
          <p:nvPr/>
        </p:nvGrpSpPr>
        <p:grpSpPr>
          <a:xfrm>
            <a:off x="0" y="6432541"/>
            <a:ext cx="12190476" cy="424603"/>
            <a:chOff x="0" y="9648810"/>
            <a:chExt cx="18285714" cy="636905"/>
          </a:xfrm>
        </p:grpSpPr>
        <p:pic>
          <p:nvPicPr>
            <p:cNvPr id="7" name="Object 46">
              <a:extLst>
                <a:ext uri="{FF2B5EF4-FFF2-40B4-BE49-F238E27FC236}">
                  <a16:creationId xmlns:a16="http://schemas.microsoft.com/office/drawing/2014/main" id="{806ECB4C-3940-D15D-9599-976B0EBC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B1926251-63FB-3C07-E1F7-B822C26F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340" y="6502507"/>
            <a:ext cx="2743200" cy="284670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DCEBF-ECF5-41D5-A52B-69BF73873FB7}" type="slidenum"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9" name="Object 49">
            <a:extLst>
              <a:ext uri="{FF2B5EF4-FFF2-40B4-BE49-F238E27FC236}">
                <a16:creationId xmlns:a16="http://schemas.microsoft.com/office/drawing/2014/main" id="{8F037248-63BF-64CF-4CD2-85FAE0D4FF6C}"/>
              </a:ext>
            </a:extLst>
          </p:cNvPr>
          <p:cNvSpPr txBox="1"/>
          <p:nvPr/>
        </p:nvSpPr>
        <p:spPr>
          <a:xfrm>
            <a:off x="5253993" y="6523153"/>
            <a:ext cx="1682490" cy="256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067" b="1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LoRaWAN</a:t>
            </a:r>
            <a:r>
              <a:rPr lang="ko-KR" altLang="en-US" sz="1067" b="1" dirty="0">
                <a:solidFill>
                  <a:srgbClr val="FFFFFF"/>
                </a:solidFill>
                <a:latin typeface="Pretendard" pitchFamily="34" charset="0"/>
                <a:ea typeface="나눔스퀘어_ac Light" panose="020B0600000101010101"/>
              </a:rPr>
              <a:t>이란</a:t>
            </a:r>
            <a:endParaRPr lang="en-US" sz="1200" dirty="0">
              <a:solidFill>
                <a:prstClr val="black"/>
              </a:solidFill>
              <a:latin typeface="Calibri"/>
              <a:ea typeface="나눔스퀘어_ac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1053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marL="0" marR="0" indent="0" algn="l" defTabSz="914400" rtl="0" eaLnBrk="1" fontAlgn="auto" latinLnBrk="1" hangingPunct="1">
          <a:lnSpc>
            <a:spcPct val="90000"/>
          </a:lnSpc>
          <a:spcBef>
            <a:spcPts val="100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28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ea typeface="나눔스퀘어_ac Light" panose="020B0600000101010101" pitchFamily="50" charset="-127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611</Words>
  <Application>Microsoft Office PowerPoint</Application>
  <PresentationFormat>와이드스크린</PresentationFormat>
  <Paragraphs>175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Noto Sans CJK KR Black</vt:lpstr>
      <vt:lpstr>Pretendard</vt:lpstr>
      <vt:lpstr>나눔스퀘어_ac ExtraBold</vt:lpstr>
      <vt:lpstr>나눔스퀘어_ac Light</vt:lpstr>
      <vt:lpstr>맑은 고딕</vt:lpstr>
      <vt:lpstr>Arial</vt:lpstr>
      <vt:lpstr>Calibri</vt:lpstr>
      <vt:lpstr>Office 테마</vt:lpstr>
      <vt:lpstr>1_Office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ParkYoonHyeong</dc:creator>
  <cp:lastModifiedBy>ParkYoonHyeong</cp:lastModifiedBy>
  <cp:revision>457</cp:revision>
  <dcterms:created xsi:type="dcterms:W3CDTF">2022-05-25T06:01:25Z</dcterms:created>
  <dcterms:modified xsi:type="dcterms:W3CDTF">2022-08-18T14:21:13Z</dcterms:modified>
</cp:coreProperties>
</file>